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har char="●"/>
              <a:defRPr/>
            </a:lvl1pPr>
            <a:lvl2pPr lvl="1" algn="ctr">
              <a:spcBef>
                <a:spcPts val="0"/>
              </a:spcBef>
              <a:buChar char="○"/>
              <a:defRPr/>
            </a:lvl2pPr>
            <a:lvl3pPr lvl="2" algn="ctr">
              <a:spcBef>
                <a:spcPts val="0"/>
              </a:spcBef>
              <a:buChar char="■"/>
              <a:defRPr/>
            </a:lvl3pPr>
            <a:lvl4pPr lvl="3" algn="ctr">
              <a:spcBef>
                <a:spcPts val="0"/>
              </a:spcBef>
              <a:buChar char="●"/>
              <a:defRPr/>
            </a:lvl4pPr>
            <a:lvl5pPr lvl="4" algn="ctr">
              <a:spcBef>
                <a:spcPts val="0"/>
              </a:spcBef>
              <a:buChar char="○"/>
              <a:defRPr/>
            </a:lvl5pPr>
            <a:lvl6pPr lvl="5" algn="ctr">
              <a:spcBef>
                <a:spcPts val="0"/>
              </a:spcBef>
              <a:buChar char="■"/>
              <a:defRPr/>
            </a:lvl6pPr>
            <a:lvl7pPr lvl="6" algn="ctr">
              <a:spcBef>
                <a:spcPts val="0"/>
              </a:spcBef>
              <a:buChar char="●"/>
              <a:defRPr/>
            </a:lvl7pPr>
            <a:lvl8pPr lvl="7" algn="ctr">
              <a:spcBef>
                <a:spcPts val="0"/>
              </a:spcBef>
              <a:buChar char="○"/>
              <a:defRPr/>
            </a:lvl8pPr>
            <a:lvl9pPr lvl="8" algn="ctr">
              <a:spcBef>
                <a:spcPts val="0"/>
              </a:spcBef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/>
            </a:lvl1pPr>
            <a:lvl2pPr lvl="1">
              <a:spcBef>
                <a:spcPts val="0"/>
              </a:spcBef>
              <a:buChar char="○"/>
              <a:defRPr/>
            </a:lvl2pPr>
            <a:lvl3pPr lvl="2">
              <a:spcBef>
                <a:spcPts val="0"/>
              </a:spcBef>
              <a:buChar char="■"/>
              <a:defRPr/>
            </a:lvl3pPr>
            <a:lvl4pPr lvl="3">
              <a:spcBef>
                <a:spcPts val="0"/>
              </a:spcBef>
              <a:buChar char="●"/>
              <a:defRPr/>
            </a:lvl4pPr>
            <a:lvl5pPr lvl="4">
              <a:spcBef>
                <a:spcPts val="0"/>
              </a:spcBef>
              <a:buChar char="○"/>
              <a:defRPr/>
            </a:lvl5pPr>
            <a:lvl6pPr lvl="5">
              <a:spcBef>
                <a:spcPts val="0"/>
              </a:spcBef>
              <a:buChar char="■"/>
              <a:defRPr/>
            </a:lvl6pPr>
            <a:lvl7pPr lvl="6">
              <a:spcBef>
                <a:spcPts val="0"/>
              </a:spcBef>
              <a:buChar char="●"/>
              <a:defRPr/>
            </a:lvl7pPr>
            <a:lvl8pPr lvl="7">
              <a:spcBef>
                <a:spcPts val="0"/>
              </a:spcBef>
              <a:buChar char="○"/>
              <a:defRPr/>
            </a:lvl8pPr>
            <a:lvl9pPr lvl="8">
              <a:spcBef>
                <a:spcPts val="0"/>
              </a:spcBef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Char char="●"/>
              <a:defRPr sz="1400"/>
            </a:lvl1pPr>
            <a:lvl2pPr lvl="1">
              <a:spcBef>
                <a:spcPts val="0"/>
              </a:spcBef>
              <a:buSzPct val="100000"/>
              <a:buChar char="○"/>
              <a:defRPr sz="1200"/>
            </a:lvl2pPr>
            <a:lvl3pPr lvl="2">
              <a:spcBef>
                <a:spcPts val="0"/>
              </a:spcBef>
              <a:buSzPct val="100000"/>
              <a:buChar char="■"/>
              <a:defRPr sz="1200"/>
            </a:lvl3pPr>
            <a:lvl4pPr lvl="3">
              <a:spcBef>
                <a:spcPts val="0"/>
              </a:spcBef>
              <a:buSzPct val="100000"/>
              <a:buChar char="●"/>
              <a:defRPr sz="1200"/>
            </a:lvl4pPr>
            <a:lvl5pPr lvl="4">
              <a:spcBef>
                <a:spcPts val="0"/>
              </a:spcBef>
              <a:buSzPct val="100000"/>
              <a:buChar char="○"/>
              <a:defRPr sz="1200"/>
            </a:lvl5pPr>
            <a:lvl6pPr lvl="5">
              <a:spcBef>
                <a:spcPts val="0"/>
              </a:spcBef>
              <a:buSzPct val="100000"/>
              <a:buChar char="■"/>
              <a:defRPr sz="1200"/>
            </a:lvl6pPr>
            <a:lvl7pPr lvl="6">
              <a:spcBef>
                <a:spcPts val="0"/>
              </a:spcBef>
              <a:buSzPct val="100000"/>
              <a:buChar char="●"/>
              <a:defRPr sz="1200"/>
            </a:lvl7pPr>
            <a:lvl8pPr lvl="7">
              <a:spcBef>
                <a:spcPts val="0"/>
              </a:spcBef>
              <a:buSzPct val="100000"/>
              <a:buChar char="○"/>
              <a:defRPr sz="1200"/>
            </a:lvl8pPr>
            <a:lvl9pPr lvl="8">
              <a:spcBef>
                <a:spcPts val="0"/>
              </a:spcBef>
              <a:buSzPct val="1000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Char char="●"/>
              <a:defRPr sz="1400"/>
            </a:lvl1pPr>
            <a:lvl2pPr lvl="1">
              <a:spcBef>
                <a:spcPts val="0"/>
              </a:spcBef>
              <a:buSzPct val="100000"/>
              <a:buChar char="○"/>
              <a:defRPr sz="1200"/>
            </a:lvl2pPr>
            <a:lvl3pPr lvl="2">
              <a:spcBef>
                <a:spcPts val="0"/>
              </a:spcBef>
              <a:buSzPct val="100000"/>
              <a:buChar char="■"/>
              <a:defRPr sz="1200"/>
            </a:lvl3pPr>
            <a:lvl4pPr lvl="3">
              <a:spcBef>
                <a:spcPts val="0"/>
              </a:spcBef>
              <a:buSzPct val="100000"/>
              <a:buChar char="●"/>
              <a:defRPr sz="1200"/>
            </a:lvl4pPr>
            <a:lvl5pPr lvl="4">
              <a:spcBef>
                <a:spcPts val="0"/>
              </a:spcBef>
              <a:buSzPct val="100000"/>
              <a:buChar char="○"/>
              <a:defRPr sz="1200"/>
            </a:lvl5pPr>
            <a:lvl6pPr lvl="5">
              <a:spcBef>
                <a:spcPts val="0"/>
              </a:spcBef>
              <a:buSzPct val="100000"/>
              <a:buChar char="■"/>
              <a:defRPr sz="1200"/>
            </a:lvl6pPr>
            <a:lvl7pPr lvl="6">
              <a:spcBef>
                <a:spcPts val="0"/>
              </a:spcBef>
              <a:buSzPct val="100000"/>
              <a:buChar char="●"/>
              <a:defRPr sz="1200"/>
            </a:lvl7pPr>
            <a:lvl8pPr lvl="7">
              <a:spcBef>
                <a:spcPts val="0"/>
              </a:spcBef>
              <a:buSzPct val="100000"/>
              <a:buChar char="○"/>
              <a:defRPr sz="1200"/>
            </a:lvl8pPr>
            <a:lvl9pPr lvl="8">
              <a:spcBef>
                <a:spcPts val="0"/>
              </a:spcBef>
              <a:buSzPct val="1000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Char char="●"/>
              <a:defRPr sz="1200"/>
            </a:lvl1pPr>
            <a:lvl2pPr lvl="1">
              <a:spcBef>
                <a:spcPts val="0"/>
              </a:spcBef>
              <a:buSzPct val="100000"/>
              <a:buChar char="○"/>
              <a:defRPr sz="1200"/>
            </a:lvl2pPr>
            <a:lvl3pPr lvl="2">
              <a:spcBef>
                <a:spcPts val="0"/>
              </a:spcBef>
              <a:buSzPct val="100000"/>
              <a:buChar char="■"/>
              <a:defRPr sz="1200"/>
            </a:lvl3pPr>
            <a:lvl4pPr lvl="3">
              <a:spcBef>
                <a:spcPts val="0"/>
              </a:spcBef>
              <a:buSzPct val="100000"/>
              <a:buChar char="●"/>
              <a:defRPr sz="1200"/>
            </a:lvl4pPr>
            <a:lvl5pPr lvl="4">
              <a:spcBef>
                <a:spcPts val="0"/>
              </a:spcBef>
              <a:buSzPct val="100000"/>
              <a:buChar char="○"/>
              <a:defRPr sz="1200"/>
            </a:lvl5pPr>
            <a:lvl6pPr lvl="5">
              <a:spcBef>
                <a:spcPts val="0"/>
              </a:spcBef>
              <a:buSzPct val="100000"/>
              <a:buChar char="■"/>
              <a:defRPr sz="1200"/>
            </a:lvl6pPr>
            <a:lvl7pPr lvl="6">
              <a:spcBef>
                <a:spcPts val="0"/>
              </a:spcBef>
              <a:buSzPct val="100000"/>
              <a:buChar char="●"/>
              <a:defRPr sz="1200"/>
            </a:lvl7pPr>
            <a:lvl8pPr lvl="7">
              <a:spcBef>
                <a:spcPts val="0"/>
              </a:spcBef>
              <a:buSzPct val="100000"/>
              <a:buChar char="○"/>
              <a:defRPr sz="1200"/>
            </a:lvl8pPr>
            <a:lvl9pPr lvl="8">
              <a:spcBef>
                <a:spcPts val="0"/>
              </a:spcBef>
              <a:buSzPct val="1000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har char="●"/>
              <a:defRPr/>
            </a:lvl1pPr>
            <a:lvl2pPr lvl="1">
              <a:spcBef>
                <a:spcPts val="0"/>
              </a:spcBef>
              <a:buChar char="○"/>
              <a:defRPr/>
            </a:lvl2pPr>
            <a:lvl3pPr lvl="2">
              <a:spcBef>
                <a:spcPts val="0"/>
              </a:spcBef>
              <a:buChar char="■"/>
              <a:defRPr/>
            </a:lvl3pPr>
            <a:lvl4pPr lvl="3">
              <a:spcBef>
                <a:spcPts val="0"/>
              </a:spcBef>
              <a:buChar char="●"/>
              <a:defRPr/>
            </a:lvl4pPr>
            <a:lvl5pPr lvl="4">
              <a:spcBef>
                <a:spcPts val="0"/>
              </a:spcBef>
              <a:buChar char="○"/>
              <a:defRPr/>
            </a:lvl5pPr>
            <a:lvl6pPr lvl="5">
              <a:spcBef>
                <a:spcPts val="0"/>
              </a:spcBef>
              <a:buChar char="■"/>
              <a:defRPr/>
            </a:lvl6pPr>
            <a:lvl7pPr lvl="6">
              <a:spcBef>
                <a:spcPts val="0"/>
              </a:spcBef>
              <a:buChar char="●"/>
              <a:defRPr/>
            </a:lvl7pPr>
            <a:lvl8pPr lvl="7">
              <a:spcBef>
                <a:spcPts val="0"/>
              </a:spcBef>
              <a:buChar char="○"/>
              <a:defRPr/>
            </a:lvl8pPr>
            <a:lvl9pPr lvl="8">
              <a:spcBef>
                <a:spcPts val="0"/>
              </a:spcBef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●"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rello.com/b/Mq4F1YSs/gis-io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BSPUXsY7jBvQUPPgZ3hGz5NFKd-qEa2MJ_8HmyabpX0/edit#gid=0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5400"/>
              <a:t>Multidimensional Data Visualization in iOS using Google Cardboard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 1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Ryan Bagby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Chad Brewer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Leonard Museau</a:t>
            </a:r>
          </a:p>
          <a:p>
            <a:pPr lvl="0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Darren Williams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Task Breakdown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064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2800">
                <a:solidFill>
                  <a:srgbClr val="000000"/>
                </a:solidFill>
              </a:rPr>
              <a:t>Epics are broken down into smaller more manageable User Stories</a:t>
            </a:r>
          </a:p>
          <a:p>
            <a:pPr indent="-4064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2800">
                <a:solidFill>
                  <a:srgbClr val="000000"/>
                </a:solidFill>
              </a:rPr>
              <a:t>User Stories can be broken down even further into tasks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Completed User Stories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Epic 1</a:t>
            </a:r>
            <a:r>
              <a:rPr lang="en">
                <a:solidFill>
                  <a:srgbClr val="000000"/>
                </a:solidFill>
              </a:rPr>
              <a:t>: Completed support for IOS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	The app was originally designed for Android only.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	Goal was to port the application into IOS as well.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	Remove/Updated Dependencies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	</a:t>
            </a:r>
            <a:r>
              <a:rPr lang="en"/>
              <a:t>	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Completed User Stories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Epic 2: Added Immersion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	Create a forest scene for viewing bird data in. (World View)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	Add immersive sounds to the forest scene. (World View)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	Replace current viewing scene with the forest scene. (World View)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Completed User Stories</a:t>
            </a: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311700" y="115952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Epic 3: Refactoring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	Added sound to the Table View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	Refactor Data Point Selection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	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Learned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Unity creates a “hidden” super class that ties in other classes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Monobehaviour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Scrum Process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Helped us with managing our time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Model View Controller Pattern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Observer Pattern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Future Plan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Maintain the application availability for iOS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GazeClick issues working on iOS</a:t>
            </a:r>
          </a:p>
          <a:p>
            <a:pPr indent="-228600" lvl="2" marL="137160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Alternatives?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Implement more features to give the environment some more immersion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Additional physical landmarks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Use map data to create actual 3D rendering of Missouri, other places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Greater variety of physical assets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Audio of specific bird calls</a:t>
            </a:r>
          </a:p>
          <a:p>
            <a:pPr indent="-228600" lvl="1" marL="9144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Be able to move around in the forest or scenes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400"/>
              <a:t>Project Overview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3D technology to create an immersive environment for the user</a:t>
            </a:r>
          </a:p>
          <a:p>
            <a:pPr indent="-342900" lvl="1" marL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800">
                <a:solidFill>
                  <a:schemeClr val="dk1"/>
                </a:solidFill>
              </a:rPr>
              <a:t>Google Cardboard VR headset</a:t>
            </a:r>
          </a:p>
          <a:p>
            <a:pPr indent="-34290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Provide geographical and conservation data</a:t>
            </a:r>
          </a:p>
          <a:p>
            <a:pPr indent="-38100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Real geographical location in Missouri</a:t>
            </a:r>
          </a:p>
          <a:p>
            <a:pPr indent="-374650" lvl="1" marL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1052"/>
              <a:buChar char="○"/>
            </a:pPr>
            <a:r>
              <a:rPr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Various birds that appear in the location</a:t>
            </a:r>
          </a:p>
          <a:p>
            <a:pPr indent="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TerrainPointFile[1].png"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3500" y="1907225"/>
            <a:ext cx="2735999" cy="273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Background</a:t>
            </a: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Working off of previous CSC450 team code</a:t>
            </a:r>
          </a:p>
          <a:p>
            <a:pPr indent="-35560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 originally created for Android OS</a:t>
            </a:r>
          </a:p>
          <a:p>
            <a:pPr indent="-35560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team provided a basic 3D environment</a:t>
            </a:r>
          </a:p>
          <a:p>
            <a:pPr indent="-355600" lvl="1" marL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way to tell if in a forest or not</a:t>
            </a:r>
          </a:p>
          <a:p>
            <a:pPr indent="-355600" lvl="1" marL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turn around but not a whole lot to the environment</a:t>
            </a:r>
          </a:p>
          <a:p>
            <a:pPr indent="-35560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Unity Game Engine</a:t>
            </a:r>
          </a:p>
          <a:p>
            <a:pPr indent="-355600" lvl="1" marL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C#</a:t>
            </a:r>
          </a:p>
          <a:p>
            <a:pPr indent="-355600" lvl="1" marL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Great documentation and tutorials</a:t>
            </a:r>
          </a:p>
          <a:p>
            <a:pPr indent="-355600" lvl="1" marL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250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add to the environment with assets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1449" y="105700"/>
            <a:ext cx="2587950" cy="220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1449" y="2396750"/>
            <a:ext cx="2587949" cy="257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Objectives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0640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Port application to iOS</a:t>
            </a:r>
          </a:p>
          <a:p>
            <a:pPr indent="-40640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 to the 3D environment</a:t>
            </a:r>
          </a:p>
          <a:p>
            <a:pPr indent="-406400" lvl="1" marL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○"/>
            </a:pPr>
            <a:r>
              <a:rPr lang="en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 more realistic feel</a:t>
            </a:r>
          </a:p>
          <a:p>
            <a:pPr indent="-406400" lvl="1" marL="9144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Char char="○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Unity provides assets such as trees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400"/>
              <a:t>Requirements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40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" sz="3200">
                <a:solidFill>
                  <a:schemeClr val="dk1"/>
                </a:solidFill>
              </a:rPr>
              <a:t>Functional Requirements</a:t>
            </a:r>
          </a:p>
          <a:p>
            <a:pPr lvl="0" rtl="0">
              <a:spcBef>
                <a:spcPts val="0"/>
              </a:spcBef>
              <a:spcAft>
                <a:spcPts val="140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●	</a:t>
            </a:r>
            <a:r>
              <a:rPr lang="en" sz="2000">
                <a:solidFill>
                  <a:schemeClr val="dk1"/>
                </a:solidFill>
              </a:rPr>
              <a:t>Use Unity Game Engine to port from Android to iOS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●	</a:t>
            </a:r>
            <a:r>
              <a:rPr lang="en" sz="2000">
                <a:solidFill>
                  <a:schemeClr val="dk1"/>
                </a:solidFill>
              </a:rPr>
              <a:t>Remove outdated dependencies</a:t>
            </a:r>
          </a:p>
          <a:p>
            <a:pPr lvl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●	</a:t>
            </a:r>
            <a:r>
              <a:rPr lang="en" sz="2000">
                <a:solidFill>
                  <a:schemeClr val="dk1"/>
                </a:solidFill>
              </a:rPr>
              <a:t>Implement error handling</a:t>
            </a:r>
          </a:p>
          <a:p>
            <a:pPr lvl="0" rtl="0">
              <a:spcBef>
                <a:spcPts val="0"/>
              </a:spcBef>
              <a:spcAft>
                <a:spcPts val="140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●	</a:t>
            </a:r>
            <a:r>
              <a:rPr lang="en" sz="2000">
                <a:solidFill>
                  <a:schemeClr val="dk1"/>
                </a:solidFill>
              </a:rPr>
              <a:t>Utilize Unity's library of assets to add structures (trees, rocks, streams, etc.)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400"/>
              </a:spcAft>
              <a:buClr>
                <a:schemeClr val="dk1"/>
              </a:buClr>
              <a:buSzPct val="34375"/>
              <a:buFont typeface="Arial"/>
              <a:buNone/>
            </a:pPr>
            <a:r>
              <a:rPr lang="en" sz="3200"/>
              <a:t>Non-Functional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311700" y="968050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1400"/>
              </a:spcAft>
              <a:buClr>
                <a:schemeClr val="dk1"/>
              </a:buClr>
            </a:pPr>
            <a:r>
              <a:rPr lang="en">
                <a:solidFill>
                  <a:schemeClr val="dk1"/>
                </a:solidFill>
              </a:rPr>
              <a:t>The iOS application performance will be consistent with its Android counterpart.</a:t>
            </a:r>
          </a:p>
          <a:p>
            <a:pPr lvl="0" rtl="0">
              <a:spcBef>
                <a:spcPts val="0"/>
              </a:spcBef>
              <a:spcAft>
                <a:spcPts val="14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●	The implementation of added features and assets will be available on both iOS and Android.</a:t>
            </a:r>
          </a:p>
          <a:p>
            <a:pPr lvl="0" rtl="0">
              <a:spcBef>
                <a:spcPts val="0"/>
              </a:spcBef>
              <a:spcAft>
                <a:spcPts val="14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●	The application must operate with the same features reliably across both Android and iOS platforms.</a:t>
            </a:r>
          </a:p>
          <a:p>
            <a:pPr lvl="0" rtl="0">
              <a:spcBef>
                <a:spcPts val="0"/>
              </a:spcBef>
              <a:spcAft>
                <a:spcPts val="14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●	The code needs to be well documented.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200"/>
              <a:t>Constraints</a:t>
            </a: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40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● 	</a:t>
            </a:r>
            <a:r>
              <a:rPr lang="en" sz="2000">
                <a:solidFill>
                  <a:schemeClr val="dk1"/>
                </a:solidFill>
              </a:rPr>
              <a:t>The previous use of Gaze Click will not be able to be implemented due to licensing issues and will need to be purchased to continue its use.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400"/>
              <a:t>Project Management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200">
                <a:solidFill>
                  <a:srgbClr val="000000"/>
                </a:solidFill>
              </a:rPr>
              <a:t>Trello</a:t>
            </a:r>
          </a:p>
          <a:p>
            <a:pPr indent="-40640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●"/>
            </a:pPr>
            <a:r>
              <a:rPr lang="en" sz="2800">
                <a:solidFill>
                  <a:schemeClr val="dk1"/>
                </a:solidFill>
              </a:rPr>
              <a:t>For tracking issues and progress we used Trello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800"/>
              <a:t>	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Trello Board</a:t>
            </a:r>
          </a:p>
          <a:p>
            <a:pPr indent="-406400" lvl="0" marL="457200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2800">
                <a:solidFill>
                  <a:srgbClr val="000000"/>
                </a:solidFill>
              </a:rPr>
              <a:t>Epics help organize Sprints more effectively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Estimation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064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2800">
                <a:solidFill>
                  <a:srgbClr val="000000"/>
                </a:solidFill>
              </a:rPr>
              <a:t>Tracked inside of the Epics along with our Burndown Chart</a:t>
            </a:r>
          </a:p>
          <a:p>
            <a:pPr indent="-4064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2800">
                <a:solidFill>
                  <a:srgbClr val="000000"/>
                </a:solidFill>
              </a:rPr>
              <a:t>Each Epic </a:t>
            </a:r>
            <a:r>
              <a:rPr lang="en" sz="2800">
                <a:solidFill>
                  <a:srgbClr val="000000"/>
                </a:solidFill>
              </a:rPr>
              <a:t>coincided</a:t>
            </a:r>
            <a:r>
              <a:rPr lang="en" sz="2800">
                <a:solidFill>
                  <a:srgbClr val="000000"/>
                </a:solidFill>
              </a:rPr>
              <a:t> with a sprint (2 weeks)</a:t>
            </a:r>
            <a:br>
              <a:rPr lang="en" sz="2800">
                <a:solidFill>
                  <a:srgbClr val="000000"/>
                </a:solidFill>
              </a:rPr>
            </a:br>
            <a:r>
              <a:rPr lang="en" sz="2800" u="sng">
                <a:solidFill>
                  <a:schemeClr val="hlink"/>
                </a:solidFill>
                <a:hlinkClick r:id="rId3"/>
              </a:rPr>
              <a:t>Burndown Chart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